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3" r:id="rId1"/>
  </p:sldMasterIdLst>
  <p:notesMasterIdLst>
    <p:notesMasterId r:id="rId12"/>
  </p:notesMasterIdLst>
  <p:sldIdLst>
    <p:sldId id="260" r:id="rId2"/>
    <p:sldId id="278" r:id="rId3"/>
    <p:sldId id="263" r:id="rId4"/>
    <p:sldId id="285" r:id="rId5"/>
    <p:sldId id="287" r:id="rId6"/>
    <p:sldId id="288" r:id="rId7"/>
    <p:sldId id="289" r:id="rId8"/>
    <p:sldId id="274" r:id="rId9"/>
    <p:sldId id="290" r:id="rId10"/>
    <p:sldId id="291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6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5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093" y="8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481D0-633B-4CFF-8E50-E8EA107D072A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3E4FC-7C9B-4932-BCA3-DEDE093F8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36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/>
              <a:t>The ARPA was signed into law and are unprecedented times with financial resources becoming available directly to counties through the US.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/>
              <a:t>JC $2,370,188 allocation is over two years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/>
              <a:t>Public Land Counties eligible for another distribution than can be used for any governmental purpose other than a lobbying activity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/>
              <a:t>HB632 - $891,913 for sewer and water projects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83E4FC-7C9B-4932-BCA3-DEDE093F8C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559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/>
              <a:t>Covid-19 Connection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83E4FC-7C9B-4932-BCA3-DEDE093F8C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00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Interim final rule published – contains guidance on use of funds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83E4FC-7C9B-4932-BCA3-DEDE093F8CC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68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83E4FC-7C9B-4932-BCA3-DEDE093F8CC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53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83E4FC-7C9B-4932-BCA3-DEDE093F8CC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541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83E4FC-7C9B-4932-BCA3-DEDE093F8CC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18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83E4FC-7C9B-4932-BCA3-DEDE093F8CC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4438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83E4FC-7C9B-4932-BCA3-DEDE093F8CC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3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840C-A829-4259-AD14-4230DA044D90}" type="datetime1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59BB-237A-4414-9DD3-53387F554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11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FE98-79B2-451D-84F4-4A60444DD434}" type="datetime1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59BB-237A-4414-9DD3-53387F554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97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75DA-8DAE-45FB-8378-4C2A236A4186}" type="datetime1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59BB-237A-4414-9DD3-53387F554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2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7403-015D-41B6-9E05-6BFFBC693C75}" type="datetime1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59BB-237A-4414-9DD3-53387F554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19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EDF5-6D54-4548-9C70-5A722B96CA55}" type="datetime1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59BB-237A-4414-9DD3-53387F554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3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FE3F7-60B0-4A8F-A847-A15CF361F713}" type="datetime1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59BB-237A-4414-9DD3-53387F554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77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7476-37EC-40F3-9D1D-FD727A49DDEF}" type="datetime1">
              <a:rPr lang="en-US" smtClean="0"/>
              <a:t>7/13/2022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59BB-237A-4414-9DD3-53387F554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839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871E-1FB8-401D-BA66-009EC81A83DE}" type="datetime1">
              <a:rPr lang="en-US" smtClean="0"/>
              <a:t>7/13/2022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59BB-237A-4414-9DD3-53387F554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91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30ED-D6E0-479F-BF37-D7CB40FA92D9}" type="datetime1">
              <a:rPr lang="en-US" smtClean="0"/>
              <a:t>7/13/2022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59BB-237A-4414-9DD3-53387F554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22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4721-478C-4491-8898-FC350CCC0E30}" type="datetime1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59BB-237A-4414-9DD3-53387F554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11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65DB-B711-4429-B20E-023CA14319B3}" type="datetime1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59BB-237A-4414-9DD3-53387F554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0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3C64D-27D1-4176-A00C-CE541D4FF27A}" type="datetime1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D59BB-237A-4414-9DD3-53387F554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8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E9CF9A8-9A8D-422F-877D-A9CB4D3A97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0225"/>
            <a:ext cx="9844088" cy="555625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76FCD90-E4F5-4CD8-A347-F21E40E79B22}"/>
              </a:ext>
            </a:extLst>
          </p:cNvPr>
          <p:cNvSpPr/>
          <p:nvPr/>
        </p:nvSpPr>
        <p:spPr>
          <a:xfrm>
            <a:off x="737754" y="948358"/>
            <a:ext cx="993024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sz="4400" b="1" dirty="0">
              <a:solidFill>
                <a:srgbClr val="0070C0"/>
              </a:solidFill>
            </a:endParaRPr>
          </a:p>
          <a:p>
            <a:pPr algn="ctr"/>
            <a:r>
              <a:rPr lang="en-US" sz="2800" b="1" dirty="0">
                <a:solidFill>
                  <a:srgbClr val="0070C0"/>
                </a:solidFill>
              </a:rPr>
              <a:t>American Rescue Plan Act (ARPA) of 2021</a:t>
            </a:r>
          </a:p>
          <a:p>
            <a:endParaRPr lang="en-US" sz="2800" dirty="0"/>
          </a:p>
          <a:p>
            <a:r>
              <a:rPr lang="en-US" sz="2800" dirty="0"/>
              <a:t>$362 billion in federal fiscal recovery aid for state and local govts. </a:t>
            </a:r>
          </a:p>
          <a:p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B050"/>
                </a:solidFill>
              </a:rPr>
              <a:t>$65.1 billion is provided in direct aid to counties</a:t>
            </a:r>
          </a:p>
          <a:p>
            <a:r>
              <a:rPr lang="en-US" sz="2800" dirty="0">
                <a:solidFill>
                  <a:srgbClr val="00B050"/>
                </a:solidFill>
              </a:rPr>
              <a:t> 	</a:t>
            </a:r>
            <a:r>
              <a:rPr lang="en-US" sz="2800" dirty="0">
                <a:solidFill>
                  <a:srgbClr val="FF0000"/>
                </a:solidFill>
              </a:rPr>
              <a:t>(Jefferson County - $2,370,188 over two years)  </a:t>
            </a:r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B050"/>
                </a:solidFill>
              </a:rPr>
              <a:t>$1.5 billion for public land counties</a:t>
            </a:r>
            <a:r>
              <a:rPr lang="en-US" sz="2800" dirty="0"/>
              <a:t>.</a:t>
            </a:r>
          </a:p>
          <a:p>
            <a:r>
              <a:rPr lang="en-US" sz="2800" dirty="0"/>
              <a:t>	</a:t>
            </a:r>
            <a:r>
              <a:rPr lang="en-US" sz="2800" dirty="0">
                <a:solidFill>
                  <a:srgbClr val="FF0000"/>
                </a:solidFill>
              </a:rPr>
              <a:t>(Distribution Formula Being Developed)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B050"/>
                </a:solidFill>
              </a:rPr>
              <a:t>HB632 provides $3 billion statewide</a:t>
            </a:r>
          </a:p>
          <a:p>
            <a:r>
              <a:rPr lang="en-US" sz="2800" dirty="0">
                <a:solidFill>
                  <a:srgbClr val="00B050"/>
                </a:solidFill>
              </a:rPr>
              <a:t>	</a:t>
            </a:r>
            <a:r>
              <a:rPr lang="en-US" sz="2800" dirty="0">
                <a:solidFill>
                  <a:srgbClr val="FF0000"/>
                </a:solidFill>
              </a:rPr>
              <a:t>($891,913 County direct allocation for water/wastewater)</a:t>
            </a:r>
          </a:p>
          <a:p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0D0A0A-4CD2-4637-948E-18481C908FE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655610" y="220179"/>
            <a:ext cx="3543300" cy="1038225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68452F-4366-4152-A98F-B1B352D7B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59BB-237A-4414-9DD3-53387F554F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27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BA5230-504D-A36B-DA2E-6C1145A45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59BB-237A-4414-9DD3-53387F554F0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64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E9CF9A8-9A8D-422F-877D-A9CB4D3A97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118" y="530225"/>
            <a:ext cx="11450782" cy="5839402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The Interim Final Rule outlines funds may be used by counties to: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Covid-19 Connection</a:t>
            </a:r>
          </a:p>
          <a:p>
            <a:pPr marL="457200" indent="-457200" algn="l"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Respond to the public health emergency with respect to the COVID-19 or its negative economic impacts</a:t>
            </a:r>
            <a:r>
              <a:rPr lang="en-US" b="1" dirty="0"/>
              <a:t>, assistance to households, small businesses, and nonprofits, aid to impacted industries tourism, travel, and hospitality </a:t>
            </a:r>
          </a:p>
          <a:p>
            <a:pPr algn="l"/>
            <a:endParaRPr lang="en-US" b="1" dirty="0"/>
          </a:p>
          <a:p>
            <a:pPr algn="l">
              <a:spcBef>
                <a:spcPts val="0"/>
              </a:spcBef>
            </a:pPr>
            <a:r>
              <a:rPr lang="en-US" b="1" dirty="0"/>
              <a:t>2.   </a:t>
            </a:r>
            <a:r>
              <a:rPr lang="en-US" b="1" dirty="0">
                <a:solidFill>
                  <a:srgbClr val="FF0000"/>
                </a:solidFill>
              </a:rPr>
              <a:t>To respond to workers performing essential work </a:t>
            </a:r>
            <a:r>
              <a:rPr lang="en-US" b="1" dirty="0"/>
              <a:t>during the COVID-19 public health </a:t>
            </a:r>
          </a:p>
          <a:p>
            <a:pPr algn="l">
              <a:spcBef>
                <a:spcPts val="0"/>
              </a:spcBef>
            </a:pPr>
            <a:r>
              <a:rPr lang="en-US" b="1" dirty="0"/>
              <a:t>       emergency by providing premium pay to eligible workers</a:t>
            </a:r>
          </a:p>
          <a:p>
            <a:pPr algn="l">
              <a:spcBef>
                <a:spcPts val="0"/>
              </a:spcBef>
            </a:pPr>
            <a:endParaRPr lang="en-US" b="1" dirty="0"/>
          </a:p>
          <a:p>
            <a:pPr marL="457200" indent="-457200" algn="l">
              <a:spcBef>
                <a:spcPts val="0"/>
              </a:spcBef>
              <a:buAutoNum type="arabicPeriod" startAt="3"/>
            </a:pPr>
            <a:r>
              <a:rPr lang="en-US" b="1" dirty="0">
                <a:solidFill>
                  <a:srgbClr val="FF0000"/>
                </a:solidFill>
              </a:rPr>
              <a:t>For the provision of government services to the extent of the reduction in revenue</a:t>
            </a:r>
          </a:p>
          <a:p>
            <a:pPr algn="l">
              <a:spcBef>
                <a:spcPts val="0"/>
              </a:spcBef>
            </a:pPr>
            <a:r>
              <a:rPr lang="en-US" b="1" dirty="0">
                <a:solidFill>
                  <a:srgbClr val="FF0000"/>
                </a:solidFill>
              </a:rPr>
              <a:t>      </a:t>
            </a:r>
            <a:r>
              <a:rPr lang="en-US" b="1" dirty="0"/>
              <a:t>due to the COVID-19 public health emergency relative to revenues collected in the</a:t>
            </a:r>
          </a:p>
          <a:p>
            <a:pPr algn="l">
              <a:spcBef>
                <a:spcPts val="0"/>
              </a:spcBef>
            </a:pPr>
            <a:r>
              <a:rPr lang="en-US" b="1" dirty="0"/>
              <a:t>      most recent full fiscal year prior to the emergency</a:t>
            </a:r>
          </a:p>
          <a:p>
            <a:pPr algn="l">
              <a:spcBef>
                <a:spcPts val="0"/>
              </a:spcBef>
            </a:pPr>
            <a:endParaRPr lang="en-US" b="1" dirty="0"/>
          </a:p>
          <a:p>
            <a:pPr algn="l">
              <a:spcBef>
                <a:spcPts val="0"/>
              </a:spcBef>
            </a:pPr>
            <a:r>
              <a:rPr lang="en-US" b="1" dirty="0"/>
              <a:t>4.   </a:t>
            </a:r>
            <a:r>
              <a:rPr lang="en-US" b="1" dirty="0">
                <a:solidFill>
                  <a:srgbClr val="FF0000"/>
                </a:solidFill>
              </a:rPr>
              <a:t>Make necessary investments </a:t>
            </a:r>
            <a:r>
              <a:rPr lang="en-US" b="1" dirty="0"/>
              <a:t>in water, sewer, or broadband infrastructure.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9C6AA51-14D0-466F-94E9-39B147FBD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59BB-237A-4414-9DD3-53387F554F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51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158E3AF-D32D-4654-BB60-B007DFEA8ED2}"/>
              </a:ext>
            </a:extLst>
          </p:cNvPr>
          <p:cNvSpPr/>
          <p:nvPr/>
        </p:nvSpPr>
        <p:spPr>
          <a:xfrm>
            <a:off x="1163782" y="586859"/>
            <a:ext cx="100791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AMERICAN RESCUE PLAN ACT: </a:t>
            </a:r>
            <a:r>
              <a:rPr lang="en-US" sz="3600" dirty="0">
                <a:solidFill>
                  <a:srgbClr val="0070C0"/>
                </a:solidFill>
              </a:rPr>
              <a:t>SUMMARY OF THE STATE AND LOCAL FISCAL RECOVERY FUND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BD11624-CA31-4D11-BBC4-F0873B573724}"/>
              </a:ext>
            </a:extLst>
          </p:cNvPr>
          <p:cNvSpPr/>
          <p:nvPr/>
        </p:nvSpPr>
        <p:spPr>
          <a:xfrm>
            <a:off x="997527" y="2160262"/>
            <a:ext cx="1048442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/>
              <a:t>Treasury Final Rule effective April 1</a:t>
            </a:r>
            <a:r>
              <a:rPr lang="en-US" sz="2400" b="1" baseline="30000" dirty="0"/>
              <a:t>st</a:t>
            </a:r>
            <a:r>
              <a:rPr lang="en-US" sz="2400" b="1" dirty="0"/>
              <a:t>, 2022 provides instructions for the recovery fund usage</a:t>
            </a:r>
          </a:p>
          <a:p>
            <a:endParaRPr lang="en-US" sz="24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B050"/>
                </a:solidFill>
              </a:rPr>
              <a:t>Obligate  funds by December 31, 2024 and expend by December 31, 2026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/>
              <a:t>Payment Portal is Open with First payment within 60-days and second payment 12 months after the first payment.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B050"/>
                </a:solidFill>
              </a:rPr>
              <a:t>Required to provide interim report August 2021, Annual October 31</a:t>
            </a:r>
            <a:r>
              <a:rPr lang="en-US" sz="2400" b="1" baseline="30000" dirty="0">
                <a:solidFill>
                  <a:srgbClr val="00B050"/>
                </a:solidFill>
              </a:rPr>
              <a:t>st</a:t>
            </a:r>
            <a:r>
              <a:rPr lang="en-US" sz="2400" b="1" dirty="0">
                <a:solidFill>
                  <a:srgbClr val="00B050"/>
                </a:solidFill>
              </a:rPr>
              <a:t> with detailed accounting on the use of funds.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/>
              <a:t>Additional $1.5 billion (public lands counties).</a:t>
            </a: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908F09-A162-48DF-8EF0-9A02382EB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59BB-237A-4414-9DD3-53387F554F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98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E9CF9A8-9A8D-422F-877D-A9CB4D3A97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0225"/>
            <a:ext cx="9844088" cy="555625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3200" b="1" dirty="0"/>
              <a:t>General Public Comment</a:t>
            </a:r>
          </a:p>
          <a:p>
            <a:endParaRPr lang="en-US" b="1" dirty="0">
              <a:solidFill>
                <a:srgbClr val="0070C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50"/>
                </a:solidFill>
              </a:rPr>
              <a:t>Provide bonuses to county board members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50"/>
                </a:solidFill>
              </a:rPr>
              <a:t>Provide bonuses to volunteer firefighters &amp; first responders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50"/>
                </a:solidFill>
              </a:rPr>
              <a:t>Improve public spaces such as baseball fields, swimming pools, tennis courts etc.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50"/>
                </a:solidFill>
              </a:rPr>
              <a:t>Do not provide anymore funding for the Western Legacy Center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50"/>
                </a:solidFill>
              </a:rPr>
              <a:t>Continue to support the Western Legacy Center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50"/>
                </a:solidFill>
              </a:rPr>
              <a:t>Provide funding for South West Montana Youth Partners (Childcare)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50"/>
                </a:solidFill>
              </a:rPr>
              <a:t>Allocate funding for Whitehall’s childcare project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50"/>
                </a:solidFill>
              </a:rPr>
              <a:t>Assess current childcare facilities and provide improvement grants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B05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B05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B05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rgbClr val="FF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rgbClr val="FF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7BC9502-7DAA-4AF3-919A-D67C7BFAD73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659102" y="530225"/>
            <a:ext cx="3454074" cy="673424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0525FD7-9054-4B8B-8640-77AF71BBF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59BB-237A-4414-9DD3-53387F554F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70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E9CF9A8-9A8D-422F-877D-A9CB4D3A97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0225"/>
            <a:ext cx="9844088" cy="555625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3200" b="1" dirty="0"/>
              <a:t>General Public Comment</a:t>
            </a:r>
          </a:p>
          <a:p>
            <a:endParaRPr lang="en-US" b="1" dirty="0">
              <a:solidFill>
                <a:srgbClr val="00B05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50"/>
                </a:solidFill>
              </a:rPr>
              <a:t>Allocate funding for affordable housing projects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50"/>
                </a:solidFill>
              </a:rPr>
              <a:t>Increase funding for assisted living facilities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50"/>
                </a:solidFill>
              </a:rPr>
              <a:t>Continue to support broadband expansion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50"/>
                </a:solidFill>
              </a:rPr>
              <a:t>Continue to support water and wastewater projects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50"/>
                </a:solidFill>
              </a:rPr>
              <a:t>Provide assistance to rural fire departments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50"/>
                </a:solidFill>
              </a:rPr>
              <a:t>Consider additional premium pay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50"/>
                </a:solidFill>
              </a:rPr>
              <a:t>Allocate additional funds for the County Health Department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B05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B05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B05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B05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rgbClr val="FF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rgbClr val="FF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7BC9502-7DAA-4AF3-919A-D67C7BFAD73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659102" y="530225"/>
            <a:ext cx="3454074" cy="673424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0525FD7-9054-4B8B-8640-77AF71BBF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59BB-237A-4414-9DD3-53387F554F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541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E9CF9A8-9A8D-422F-877D-A9CB4D3A97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0225"/>
            <a:ext cx="9844088" cy="555625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3200" b="1" dirty="0"/>
              <a:t>Year 1 Recap &amp; Year 2 Transition</a:t>
            </a:r>
          </a:p>
          <a:p>
            <a:endParaRPr lang="en-US" b="1" dirty="0">
              <a:solidFill>
                <a:srgbClr val="00B05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50"/>
                </a:solidFill>
              </a:rPr>
              <a:t>$393,663 has been spent OR allocated as of June 2022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50"/>
                </a:solidFill>
              </a:rPr>
              <a:t>$791,431 of residual funds will be combined with year 2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50"/>
                </a:solidFill>
              </a:rPr>
              <a:t>Year 2 funding will be received August 2022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50"/>
                </a:solidFill>
              </a:rPr>
              <a:t>Application modifications are being recommended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50"/>
                </a:solidFill>
              </a:rPr>
              <a:t>Different funding “pots” appear to be irrelevant/not needed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50"/>
                </a:solidFill>
              </a:rPr>
              <a:t>Consolidation and funding priorities need to be modified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B05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B05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B05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B05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rgbClr val="FF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rgbClr val="FF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7BC9502-7DAA-4AF3-919A-D67C7BFAD73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659102" y="530225"/>
            <a:ext cx="3454074" cy="673424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0525FD7-9054-4B8B-8640-77AF71BBF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59BB-237A-4414-9DD3-53387F554F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91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E9CF9A8-9A8D-422F-877D-A9CB4D3A97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0225"/>
            <a:ext cx="9844088" cy="555625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3200" b="1" dirty="0"/>
              <a:t>Recommendations &amp; Potential Changes</a:t>
            </a:r>
          </a:p>
          <a:p>
            <a:endParaRPr lang="en-US" sz="3200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50"/>
                </a:solidFill>
              </a:rPr>
              <a:t>Increase funding for Childcare across the County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50"/>
                </a:solidFill>
              </a:rPr>
              <a:t>Remove the County-wide Revolving Loan Fund (RLF) allocation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50"/>
                </a:solidFill>
              </a:rPr>
              <a:t>Allocate funding for rural fire departments and first responder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50"/>
                </a:solidFill>
              </a:rPr>
              <a:t>Allocate funding for food security and agriculture grants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50"/>
                </a:solidFill>
              </a:rPr>
              <a:t>Streamline the ARPA application to make it easier for applicants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50"/>
                </a:solidFill>
              </a:rPr>
              <a:t>Adjust chart of accounts to better reflect allocations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B05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B05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B05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B05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B05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B05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rgbClr val="FF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rgbClr val="FF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7BC9502-7DAA-4AF3-919A-D67C7BFAD73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659102" y="530225"/>
            <a:ext cx="3454074" cy="673424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0525FD7-9054-4B8B-8640-77AF71BBF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59BB-237A-4414-9DD3-53387F554F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81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E9CF9A8-9A8D-422F-877D-A9CB4D3A97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0225"/>
            <a:ext cx="9844088" cy="555625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3200" b="1" dirty="0"/>
              <a:t>FUNDING PLAN</a:t>
            </a:r>
          </a:p>
          <a:p>
            <a:pPr algn="l"/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2000" b="1" dirty="0">
                <a:solidFill>
                  <a:srgbClr val="FF0000"/>
                </a:solidFill>
              </a:rPr>
              <a:t>TOTAL PLAN ALLOCATION </a:t>
            </a:r>
            <a:r>
              <a:rPr lang="en-US" sz="2000" dirty="0"/>
              <a:t>		</a:t>
            </a:r>
            <a:r>
              <a:rPr lang="en-US" sz="2000" b="1" dirty="0">
                <a:solidFill>
                  <a:srgbClr val="00B050"/>
                </a:solidFill>
              </a:rPr>
              <a:t>$2,370,188</a:t>
            </a:r>
          </a:p>
          <a:p>
            <a:endParaRPr lang="en-US" sz="2000" b="1" dirty="0">
              <a:solidFill>
                <a:srgbClr val="00B050"/>
              </a:solidFill>
            </a:endParaRPr>
          </a:p>
          <a:p>
            <a:r>
              <a:rPr lang="en-US" sz="2000" b="1" dirty="0">
                <a:solidFill>
                  <a:srgbClr val="FF0000"/>
                </a:solidFill>
              </a:rPr>
              <a:t>TOTAL PLAN SPENT </a:t>
            </a:r>
            <a:r>
              <a:rPr lang="en-US" sz="2000" dirty="0"/>
              <a:t>		</a:t>
            </a:r>
            <a:r>
              <a:rPr lang="en-US" sz="2000" b="1" dirty="0">
                <a:solidFill>
                  <a:srgbClr val="00B050"/>
                </a:solidFill>
              </a:rPr>
              <a:t>$393,663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rgbClr val="0070C0"/>
                </a:solidFill>
              </a:rPr>
              <a:t>REMAINING FOR ALLOCATION</a:t>
            </a:r>
            <a:r>
              <a:rPr lang="en-US" sz="2000" dirty="0"/>
              <a:t>	</a:t>
            </a:r>
            <a:r>
              <a:rPr lang="en-US" sz="2000" b="1" dirty="0">
                <a:solidFill>
                  <a:srgbClr val="00B050"/>
                </a:solidFill>
              </a:rPr>
              <a:t>$1,976,525</a:t>
            </a:r>
          </a:p>
          <a:p>
            <a:pPr algn="l"/>
            <a:r>
              <a:rPr lang="en-US" dirty="0"/>
              <a:t>					</a:t>
            </a:r>
            <a:endParaRPr lang="en-US" b="1" dirty="0">
              <a:solidFill>
                <a:srgbClr val="00B050"/>
              </a:solidFill>
            </a:endParaRPr>
          </a:p>
          <a:p>
            <a:r>
              <a:rPr lang="en-US" sz="1800" dirty="0"/>
              <a:t>(Note: First year allocation is $1,185,094 and second year is $1,185,094)</a:t>
            </a:r>
          </a:p>
          <a:p>
            <a:endParaRPr lang="en-US" sz="1800" dirty="0"/>
          </a:p>
          <a:p>
            <a:r>
              <a:rPr lang="en-US" sz="1800" b="1" u="sng" dirty="0">
                <a:solidFill>
                  <a:srgbClr val="FF0000"/>
                </a:solidFill>
              </a:rPr>
              <a:t>Public comment is always accepted. Information will be available on the County’s website.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7BC9502-7DAA-4AF3-919A-D67C7BFAD73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276547" y="657610"/>
            <a:ext cx="3543300" cy="1038225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0525FD7-9054-4B8B-8640-77AF71BBF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59BB-237A-4414-9DD3-53387F554F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564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E93756-076C-1DC1-DAC4-4CE44380A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59BB-237A-4414-9DD3-53387F554F02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5FF124-D0D7-1368-2E46-465D03D273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311" y="72428"/>
            <a:ext cx="88893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34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10404</TotalTime>
  <Words>680</Words>
  <Application>Microsoft Office PowerPoint</Application>
  <PresentationFormat>Widescreen</PresentationFormat>
  <Paragraphs>138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Harrington</dc:creator>
  <cp:lastModifiedBy>Leah Lewis</cp:lastModifiedBy>
  <cp:revision>104</cp:revision>
  <cp:lastPrinted>2021-07-15T18:41:26Z</cp:lastPrinted>
  <dcterms:created xsi:type="dcterms:W3CDTF">2021-04-26T19:29:40Z</dcterms:created>
  <dcterms:modified xsi:type="dcterms:W3CDTF">2022-07-13T16:06:11Z</dcterms:modified>
</cp:coreProperties>
</file>